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20" y="-10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8191933-233F-49C0-87CB-2D801904CBC6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65588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F6ABF03-3B15-41FB-AE2F-C752084FC66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9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84A8893-5844-404C-A469-4CC4452B954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47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44005B-1DC8-45D1-B590-08BB89E4780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51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5A82683-6D91-4987-AF8A-2DAD5AFAD0D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67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78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85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7947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7512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21275" y="2101850"/>
            <a:ext cx="422751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19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20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26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643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9370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97C7CD-F789-4E65-A87F-D664EE6BA49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88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8176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58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97725" y="555625"/>
            <a:ext cx="2151063" cy="63087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3962" cy="63087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04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AEFE3A-BB31-43CC-A86A-3D0ACF3FDD6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25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9B3E10-B52F-405D-86E5-D190C79A3CC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47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B04D73-85E9-4053-9B0C-2A55BC8E11A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40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03A188-C55D-4651-8D41-C8C7DC316DD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12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457C14-AAC7-4128-BCE0-F21A23C5199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69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3AADD9-4D08-4696-9773-3AF1A7ED1C0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58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258FEC-9166-4BCB-BF2B-7CA1C1AD2A6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34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6AAB76D-185B-4071-98EB-9AFA2C5C41EE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2400" b="0" i="0" u="none" strike="noStrike" kern="1200">
          <a:ln>
            <a:noFill/>
          </a:ln>
          <a:latin typeface="Arial" pitchFamily="18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cs-CZ" sz="3200" b="0" i="0" u="none" strike="noStrike" kern="1200">
          <a:ln>
            <a:noFill/>
          </a:ln>
          <a:latin typeface="Arial" pitchFamily="18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5360" y="1893960"/>
            <a:ext cx="9675000" cy="5666399"/>
          </a:xfrm>
          <a:prstGeom prst="rect">
            <a:avLst/>
          </a:prstGeom>
          <a:solidFill>
            <a:srgbClr val="DDDDDD"/>
          </a:solidFill>
          <a:ln w="25400">
            <a:solidFill>
              <a:srgbClr val="C0C0C0"/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nadpis 2"/>
          <p:cNvSpPr txBox="1">
            <a:spLocks noGrp="1"/>
          </p:cNvSpPr>
          <p:nvPr>
            <p:ph type="title"/>
          </p:nvPr>
        </p:nvSpPr>
        <p:spPr>
          <a:xfrm>
            <a:off x="740879" y="555480"/>
            <a:ext cx="860832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1"/>
          </p:nvPr>
        </p:nvSpPr>
        <p:spPr>
          <a:xfrm>
            <a:off x="740879" y="2101680"/>
            <a:ext cx="860832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381399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1168560"/>
            <a:ext cx="181800" cy="91871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cs-CZ" sz="2400">
              <a:latin typeface="Thorndale" pitchFamily="18"/>
              <a:ea typeface="Lucida Sans Unicode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2400" b="1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cs-CZ" sz="2400" b="0" i="0" u="none" strike="noStrike">
          <a:ln>
            <a:noFill/>
          </a:ln>
          <a:solidFill>
            <a:srgbClr val="000000"/>
          </a:solidFill>
          <a:latin typeface="Albany" pitchFamily="34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3200"/>
              <a:t>Jednotky objemu 1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0" lvl="0" indent="-216000" algn="ctr">
              <a:buNone/>
            </a:pPr>
            <a:r>
              <a:rPr lang="cs-CZ" b="1">
                <a:latin typeface="Thorndale" pitchFamily="18"/>
              </a:rPr>
              <a:t>Základní jednotky</a:t>
            </a:r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120" y="5580037"/>
            <a:ext cx="33258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3600"/>
              <a:t>Opakování – jednotky délky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cs-CZ"/>
              <a:t>Základní jednotka                  </a:t>
            </a:r>
            <a:r>
              <a:rPr lang="cs-CZ">
                <a:solidFill>
                  <a:srgbClr val="DC2300"/>
                </a:solidFill>
              </a:rPr>
              <a:t>metr  …</a:t>
            </a:r>
            <a:r>
              <a:rPr lang="cs-CZ"/>
              <a:t>...... značka   </a:t>
            </a:r>
            <a:r>
              <a:rPr lang="cs-CZ">
                <a:solidFill>
                  <a:srgbClr val="DC2300"/>
                </a:solidFill>
              </a:rPr>
              <a:t>m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/>
              <a:t>Odvozené jednotky         </a:t>
            </a:r>
            <a:r>
              <a:rPr lang="cs-CZ">
                <a:solidFill>
                  <a:srgbClr val="DC2300"/>
                </a:solidFill>
              </a:rPr>
              <a:t>kilometr       </a:t>
            </a:r>
            <a:r>
              <a:rPr lang="cs-CZ"/>
              <a:t>...... značka </a:t>
            </a:r>
            <a:r>
              <a:rPr lang="cs-CZ">
                <a:solidFill>
                  <a:srgbClr val="DC2300"/>
                </a:solidFill>
              </a:rPr>
              <a:t>  km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/>
              <a:t>                                       </a:t>
            </a:r>
            <a:r>
              <a:rPr lang="cs-CZ">
                <a:solidFill>
                  <a:srgbClr val="DC2300"/>
                </a:solidFill>
              </a:rPr>
              <a:t>decimetr      </a:t>
            </a:r>
            <a:r>
              <a:rPr lang="cs-CZ"/>
              <a:t>...... značka </a:t>
            </a:r>
            <a:r>
              <a:rPr lang="cs-CZ">
                <a:solidFill>
                  <a:srgbClr val="DC2300"/>
                </a:solidFill>
              </a:rPr>
              <a:t>  dm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>
                <a:solidFill>
                  <a:srgbClr val="DC2300"/>
                </a:solidFill>
              </a:rPr>
              <a:t>                                       centimetr     </a:t>
            </a:r>
            <a:r>
              <a:rPr lang="cs-CZ"/>
              <a:t>...... značka </a:t>
            </a:r>
            <a:r>
              <a:rPr lang="cs-CZ">
                <a:solidFill>
                  <a:srgbClr val="DC2300"/>
                </a:solidFill>
              </a:rPr>
              <a:t>   cm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>
                <a:solidFill>
                  <a:srgbClr val="DC2300"/>
                </a:solidFill>
              </a:rPr>
              <a:t>                                       milimetr       </a:t>
            </a:r>
            <a:r>
              <a:rPr lang="cs-CZ"/>
              <a:t>...... značka </a:t>
            </a:r>
            <a:r>
              <a:rPr lang="cs-CZ">
                <a:solidFill>
                  <a:srgbClr val="DC2300"/>
                </a:solidFill>
              </a:rPr>
              <a:t>  mm</a:t>
            </a: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endParaRPr lang="cs-CZ">
              <a:solidFill>
                <a:srgbClr val="DC2300"/>
              </a:solidFill>
            </a:endParaRPr>
          </a:p>
          <a:p>
            <a:pPr lvl="0"/>
            <a:r>
              <a:rPr lang="cs-CZ"/>
              <a:t>A tedˇ si zopakujeme ještě jejich převody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Převody jednotek délky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0879" y="2101680"/>
            <a:ext cx="8608320" cy="5666759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 sz="4000" b="1"/>
              <a:t>km        m        dm        cm       mm  </a:t>
            </a:r>
          </a:p>
          <a:p>
            <a:pPr lvl="0">
              <a:buNone/>
            </a:pPr>
            <a:endParaRPr lang="cs-CZ" sz="4000"/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                                     </a:t>
            </a:r>
            <a:r>
              <a:rPr lang="cs-CZ" sz="4000" b="1">
                <a:effectLst>
                  <a:outerShdw dist="17961" dir="2700000">
                    <a:scrgbClr r="0" g="0" b="0"/>
                  </a:outerShdw>
                </a:effectLst>
              </a:rPr>
              <a:t>. </a:t>
            </a:r>
            <a:r>
              <a:rPr lang="cs-CZ" sz="3200"/>
              <a:t>10</a:t>
            </a:r>
          </a:p>
          <a:p>
            <a:pPr lvl="0">
              <a:buNone/>
            </a:pPr>
            <a:r>
              <a:rPr lang="cs-CZ"/>
              <a:t>                       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                                      </a:t>
            </a:r>
            <a:r>
              <a:rPr lang="cs-CZ" sz="4000" b="1"/>
              <a:t>: </a:t>
            </a:r>
            <a:r>
              <a:rPr lang="cs-CZ" sz="3200"/>
              <a:t>10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</p:txBody>
      </p:sp>
      <p:sp>
        <p:nvSpPr>
          <p:cNvPr id="4" name="Přímá spojnice 3"/>
          <p:cNvSpPr/>
          <p:nvPr/>
        </p:nvSpPr>
        <p:spPr>
          <a:xfrm>
            <a:off x="3311999" y="4140000"/>
            <a:ext cx="5616001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Přímá spojnice 4"/>
          <p:cNvSpPr/>
          <p:nvPr/>
        </p:nvSpPr>
        <p:spPr>
          <a:xfrm flipH="1">
            <a:off x="3311999" y="5472000"/>
            <a:ext cx="5544001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1" build="p"/>
      <p:bldP spid="3" grpId="2" build="p"/>
      <p:bldP spid="3" grpId="3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Převody jednotek objemu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0879" y="2101680"/>
            <a:ext cx="8608320" cy="571572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 sz="4000" b="1"/>
              <a:t>km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   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   dm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   cm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  mm</a:t>
            </a:r>
            <a:r>
              <a:rPr lang="cs-CZ" sz="4000" b="1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4000" b="1"/>
              <a:t>  </a:t>
            </a:r>
          </a:p>
          <a:p>
            <a:pPr lvl="0">
              <a:buNone/>
            </a:pPr>
            <a:endParaRPr lang="cs-CZ" sz="4000"/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                                     </a:t>
            </a:r>
            <a:r>
              <a:rPr lang="cs-CZ" sz="4000" b="1">
                <a:effectLst>
                  <a:outerShdw dist="17961" dir="2700000">
                    <a:scrgbClr r="0" g="0" b="0"/>
                  </a:outerShdw>
                </a:effectLst>
              </a:rPr>
              <a:t>. </a:t>
            </a:r>
            <a:r>
              <a:rPr lang="cs-CZ" sz="3200"/>
              <a:t>1000</a:t>
            </a:r>
          </a:p>
          <a:p>
            <a:pPr lvl="0">
              <a:buNone/>
            </a:pPr>
            <a:r>
              <a:rPr lang="cs-CZ"/>
              <a:t>                       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                                      </a:t>
            </a:r>
            <a:r>
              <a:rPr lang="cs-CZ" sz="4000" b="1"/>
              <a:t>: </a:t>
            </a:r>
            <a:r>
              <a:rPr lang="cs-CZ" sz="3200"/>
              <a:t>1000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</p:txBody>
      </p:sp>
      <p:sp>
        <p:nvSpPr>
          <p:cNvPr id="4" name="Přímá spojnice 3"/>
          <p:cNvSpPr/>
          <p:nvPr/>
        </p:nvSpPr>
        <p:spPr>
          <a:xfrm>
            <a:off x="3311999" y="4140000"/>
            <a:ext cx="5616001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Přímá spojnice 4"/>
          <p:cNvSpPr/>
          <p:nvPr/>
        </p:nvSpPr>
        <p:spPr>
          <a:xfrm flipH="1">
            <a:off x="3311999" y="5472000"/>
            <a:ext cx="5544001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1" build="p"/>
      <p:bldP spid="3" grpId="2" build="p"/>
      <p:bldP spid="3" grpId="3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A TEĎ SI TROCHU POCVIČÍME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0879" y="2101680"/>
            <a:ext cx="8608320" cy="575532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 sz="2600"/>
              <a:t>3 m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2600">
                <a:ea typeface="Tahoma" pitchFamily="34"/>
                <a:cs typeface="Tahoma" pitchFamily="34"/>
              </a:rPr>
              <a:t> =              dm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³                 3,4 m³ =              dm³</a:t>
            </a:r>
          </a:p>
          <a:p>
            <a:pPr lvl="0">
              <a:buNone/>
            </a:pPr>
            <a:endParaRPr lang="cs-CZ" sz="2600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12 dm³ =         cm³                 8,5 dm³ =            cm³</a:t>
            </a:r>
          </a:p>
          <a:p>
            <a:pPr lvl="0">
              <a:buNone/>
            </a:pPr>
            <a:endParaRPr lang="cs-CZ" sz="2600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4,6 cm³ =        mm³               0,52 cm³ =           mm³</a:t>
            </a:r>
          </a:p>
          <a:p>
            <a:pPr lvl="0">
              <a:buNone/>
            </a:pPr>
            <a:endParaRPr lang="cs-CZ" sz="2600">
              <a:latin typeface="Tahoma" pitchFamily="32"/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3 dm³ =           m³                  240 dm³ =             m³</a:t>
            </a:r>
          </a:p>
          <a:p>
            <a:pPr lvl="0">
              <a:buNone/>
            </a:pPr>
            <a:endParaRPr lang="cs-CZ" sz="2600">
              <a:latin typeface="Tahoma" pitchFamily="32"/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640 cm³ =        dm³                5cm³ =                dm³</a:t>
            </a:r>
          </a:p>
          <a:p>
            <a:pPr lvl="0">
              <a:buNone/>
            </a:pPr>
            <a:endParaRPr lang="cs-CZ" sz="2600">
              <a:latin typeface="Tahoma" pitchFamily="32"/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1 234 mm³ =           cm³          56 mm³ =           cm³  </a:t>
            </a:r>
            <a:r>
              <a:rPr lang="cs-CZ" sz="2600">
                <a:ea typeface="Tahoma" pitchFamily="34"/>
                <a:cs typeface="Tahoma" pitchFamily="34"/>
              </a:rPr>
              <a:t>          </a:t>
            </a:r>
          </a:p>
          <a:p>
            <a:pPr lvl="0">
              <a:buNone/>
            </a:pPr>
            <a:endParaRPr lang="cs-CZ" sz="2600">
              <a:ea typeface="Tahoma" pitchFamily="34"/>
              <a:cs typeface="Tahoma" pitchFamily="34"/>
            </a:endParaRP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15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A TEĎ SI TROCHU POCVIČÍME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40879" y="2101680"/>
            <a:ext cx="8608320" cy="575820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 sz="2600"/>
              <a:t>3 m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³</a:t>
            </a:r>
            <a:r>
              <a:rPr lang="cs-CZ" sz="2600">
                <a:ea typeface="Tahoma" pitchFamily="34"/>
                <a:cs typeface="Tahoma" pitchFamily="34"/>
              </a:rPr>
              <a:t> =  </a:t>
            </a:r>
            <a:r>
              <a:rPr lang="cs-CZ" sz="2600">
                <a:solidFill>
                  <a:srgbClr val="94006B"/>
                </a:solidFill>
                <a:ea typeface="Tahoma" pitchFamily="34"/>
                <a:cs typeface="Tahoma" pitchFamily="34"/>
              </a:rPr>
              <a:t>3 000 </a:t>
            </a:r>
            <a:r>
              <a:rPr lang="cs-CZ" sz="2600">
                <a:ea typeface="Tahoma" pitchFamily="34"/>
                <a:cs typeface="Tahoma" pitchFamily="34"/>
              </a:rPr>
              <a:t>dm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³               3,4 m³ = 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3 400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dm³</a:t>
            </a:r>
          </a:p>
          <a:p>
            <a:pPr lvl="0">
              <a:buNone/>
            </a:pPr>
            <a:endParaRPr lang="cs-CZ" sz="2600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12 dm³ = 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12 000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cm³          8,5 dm³ = 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8 500 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cm³</a:t>
            </a:r>
          </a:p>
          <a:p>
            <a:pPr lvl="0">
              <a:buNone/>
            </a:pPr>
            <a:endParaRPr lang="cs-CZ" sz="2600"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4,6 cm³ = 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4 600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mm³          0,52 cm³ = 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520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mm³</a:t>
            </a:r>
          </a:p>
          <a:p>
            <a:pPr lvl="0">
              <a:buNone/>
            </a:pPr>
            <a:endParaRPr lang="cs-CZ" sz="2600">
              <a:latin typeface="Tahoma" pitchFamily="32"/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3 dm³ = 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0,003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m³                240 dm³ = 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0,24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m³</a:t>
            </a:r>
          </a:p>
          <a:p>
            <a:pPr lvl="0">
              <a:buNone/>
            </a:pPr>
            <a:endParaRPr lang="cs-CZ" sz="2600">
              <a:latin typeface="Tahoma" pitchFamily="32"/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640 cm³ =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0,64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dm³              5cm³ = 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0,005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dm³</a:t>
            </a:r>
          </a:p>
          <a:p>
            <a:pPr lvl="0">
              <a:buNone/>
            </a:pPr>
            <a:endParaRPr lang="cs-CZ" sz="2600">
              <a:latin typeface="Tahoma" pitchFamily="32"/>
              <a:ea typeface="Tahoma" pitchFamily="34"/>
              <a:cs typeface="Tahoma" pitchFamily="34"/>
            </a:endParaRPr>
          </a:p>
          <a:p>
            <a:pPr lvl="0">
              <a:buNone/>
            </a:pP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1 234 mm³ = 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1,234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cm³        56 mm³ =</a:t>
            </a:r>
            <a:r>
              <a:rPr lang="cs-CZ" sz="2600">
                <a:solidFill>
                  <a:srgbClr val="94006B"/>
                </a:solidFill>
                <a:latin typeface="Tahoma" pitchFamily="32"/>
                <a:ea typeface="Tahoma" pitchFamily="34"/>
                <a:cs typeface="Tahoma" pitchFamily="34"/>
              </a:rPr>
              <a:t>0,056</a:t>
            </a:r>
            <a:r>
              <a:rPr lang="cs-CZ" sz="2600">
                <a:latin typeface="Tahoma" pitchFamily="32"/>
                <a:ea typeface="Tahoma" pitchFamily="34"/>
                <a:cs typeface="Tahoma" pitchFamily="34"/>
              </a:rPr>
              <a:t> cm³  </a:t>
            </a:r>
            <a:r>
              <a:rPr lang="cs-CZ" sz="2600">
                <a:ea typeface="Tahoma" pitchFamily="34"/>
                <a:cs typeface="Tahoma" pitchFamily="34"/>
              </a:rPr>
              <a:t>          </a:t>
            </a:r>
          </a:p>
          <a:p>
            <a:pPr lvl="0">
              <a:buNone/>
            </a:pPr>
            <a:endParaRPr lang="cs-CZ" sz="2600">
              <a:ea typeface="Tahoma" pitchFamily="34"/>
              <a:cs typeface="Tahoma" pitchFamily="34"/>
            </a:endParaRP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  <a:p>
            <a:pPr lvl="0">
              <a:buNone/>
            </a:pPr>
            <a:endParaRPr lang="cs-CZ">
              <a:ea typeface="Tahoma" pitchFamily="34"/>
              <a:cs typeface="Tahoma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15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coo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197</Words>
  <Application>Microsoft Office PowerPoint</Application>
  <PresentationFormat>Vlastní</PresentationFormat>
  <Paragraphs>68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Výchozí</vt:lpstr>
      <vt:lpstr>lyt-cool</vt:lpstr>
      <vt:lpstr>Jednotky objemu 1</vt:lpstr>
      <vt:lpstr>Opakování – jednotky délky</vt:lpstr>
      <vt:lpstr>Převody jednotek délky</vt:lpstr>
      <vt:lpstr>Převody jednotek objemu</vt:lpstr>
      <vt:lpstr>A TEĎ SI TROCHU POCVIČÍME</vt:lpstr>
      <vt:lpstr>A TEĎ SI TROCHU POCVIČÍME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Jednotky objemu 1</dc:title>
  <dc:creator>Uzivatel</dc:creator>
  <cp:lastModifiedBy>Klanova</cp:lastModifiedBy>
  <cp:revision>4</cp:revision>
  <dcterms:created xsi:type="dcterms:W3CDTF">2013-05-26T15:29:35Z</dcterms:created>
  <dcterms:modified xsi:type="dcterms:W3CDTF">2013-11-15T12:13:13Z</dcterms:modified>
</cp:coreProperties>
</file>