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8191933-233F-49C0-87CB-2D801904CBC6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65588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F6ABF03-3B15-41FB-AE2F-C752084FC66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9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4A8893-5844-404C-A469-4CC4452B95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4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44005B-1DC8-45D1-B590-08BB89E4780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5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A82683-6D91-4987-AF8A-2DAD5AFAD0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67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78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8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947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9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2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26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4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9370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97C7CD-F789-4E65-A87F-D664EE6BA49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88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8176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5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04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AEFE3A-BB31-43CC-A86A-3D0ACF3FDD6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9B3E10-B52F-405D-86E5-D190C79A3C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4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B04D73-85E9-4053-9B0C-2A55BC8E11A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4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03A188-C55D-4651-8D41-C8C7DC316D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2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457C14-AAC7-4128-BCE0-F21A23C519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9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3AADD9-4D08-4696-9773-3AF1A7ED1C0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58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258FEC-9166-4BCB-BF2B-7CA1C1AD2A6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34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6AAB76D-185B-4071-98EB-9AFA2C5C41E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2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cs-CZ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832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200"/>
              <a:t>Jednotky objemu 1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cs-CZ" b="1">
                <a:latin typeface="Thorndale" pitchFamily="18"/>
              </a:rPr>
              <a:t>Základní jednotky</a:t>
            </a:r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5580037"/>
            <a:ext cx="33258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600"/>
              <a:t>Opakování – jednotky délky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/>
              <a:t>Základní jednotka                  </a:t>
            </a:r>
            <a:r>
              <a:rPr lang="cs-CZ">
                <a:solidFill>
                  <a:srgbClr val="DC2300"/>
                </a:solidFill>
              </a:rPr>
              <a:t>metr  …</a:t>
            </a:r>
            <a:r>
              <a:rPr lang="cs-CZ"/>
              <a:t>...... značka   </a:t>
            </a:r>
            <a:r>
              <a:rPr lang="cs-CZ">
                <a:solidFill>
                  <a:srgbClr val="DC2300"/>
                </a:solidFill>
              </a:rPr>
              <a:t>m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/>
              <a:t>Odvozené jednotky         </a:t>
            </a:r>
            <a:r>
              <a:rPr lang="cs-CZ">
                <a:solidFill>
                  <a:srgbClr val="DC2300"/>
                </a:solidFill>
              </a:rPr>
              <a:t>kilometr      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km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/>
              <a:t>                                       </a:t>
            </a:r>
            <a:r>
              <a:rPr lang="cs-CZ">
                <a:solidFill>
                  <a:srgbClr val="DC2300"/>
                </a:solidFill>
              </a:rPr>
              <a:t>decimetr     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dm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>
                <a:solidFill>
                  <a:srgbClr val="DC2300"/>
                </a:solidFill>
              </a:rPr>
              <a:t>                                       centimetr    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 cm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>
                <a:solidFill>
                  <a:srgbClr val="DC2300"/>
                </a:solidFill>
              </a:rPr>
              <a:t>                                       milimetr      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mm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/>
              <a:t>A tedˇ si zopakujeme ještě jejich převody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Převody jednotek délky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666759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 sz="4000" b="1"/>
              <a:t>km        m        dm        cm       mm  </a:t>
            </a:r>
          </a:p>
          <a:p>
            <a:pPr lvl="0">
              <a:buNone/>
            </a:pPr>
            <a:endParaRPr lang="cs-CZ" sz="4000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                                </a:t>
            </a:r>
            <a:r>
              <a:rPr lang="cs-CZ" sz="4000" b="1">
                <a:effectLst>
                  <a:outerShdw dist="17961" dir="2700000">
                    <a:scrgbClr r="0" g="0" b="0"/>
                  </a:outerShdw>
                </a:effectLst>
              </a:rPr>
              <a:t>. </a:t>
            </a:r>
            <a:r>
              <a:rPr lang="cs-CZ" sz="3200"/>
              <a:t>10</a:t>
            </a:r>
          </a:p>
          <a:p>
            <a:pPr lvl="0">
              <a:buNone/>
            </a:pPr>
            <a:r>
              <a:rPr lang="cs-CZ"/>
              <a:t>                       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                                 </a:t>
            </a:r>
            <a:r>
              <a:rPr lang="cs-CZ" sz="4000" b="1"/>
              <a:t>: </a:t>
            </a:r>
            <a:r>
              <a:rPr lang="cs-CZ" sz="3200"/>
              <a:t>10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</p:txBody>
      </p:sp>
      <p:sp>
        <p:nvSpPr>
          <p:cNvPr id="4" name="Přímá spojnice 3"/>
          <p:cNvSpPr/>
          <p:nvPr/>
        </p:nvSpPr>
        <p:spPr>
          <a:xfrm>
            <a:off x="3311999" y="4140000"/>
            <a:ext cx="5616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Přímá spojnice 4"/>
          <p:cNvSpPr/>
          <p:nvPr/>
        </p:nvSpPr>
        <p:spPr>
          <a:xfrm flipH="1">
            <a:off x="3311999" y="5472000"/>
            <a:ext cx="5544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 build="p"/>
      <p:bldP spid="3" grpId="2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Převody jednotek objemu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71572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 sz="4000" b="1"/>
              <a:t>km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 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 dm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 cm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mm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</a:t>
            </a:r>
          </a:p>
          <a:p>
            <a:pPr lvl="0">
              <a:buNone/>
            </a:pPr>
            <a:endParaRPr lang="cs-CZ" sz="4000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                                </a:t>
            </a:r>
            <a:r>
              <a:rPr lang="cs-CZ" sz="4000" b="1">
                <a:effectLst>
                  <a:outerShdw dist="17961" dir="2700000">
                    <a:scrgbClr r="0" g="0" b="0"/>
                  </a:outerShdw>
                </a:effectLst>
              </a:rPr>
              <a:t>. </a:t>
            </a:r>
            <a:r>
              <a:rPr lang="cs-CZ" sz="3200"/>
              <a:t>1000</a:t>
            </a:r>
          </a:p>
          <a:p>
            <a:pPr lvl="0">
              <a:buNone/>
            </a:pPr>
            <a:r>
              <a:rPr lang="cs-CZ"/>
              <a:t>                       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                                 </a:t>
            </a:r>
            <a:r>
              <a:rPr lang="cs-CZ" sz="4000" b="1"/>
              <a:t>: </a:t>
            </a:r>
            <a:r>
              <a:rPr lang="cs-CZ" sz="3200"/>
              <a:t>1000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</p:txBody>
      </p:sp>
      <p:sp>
        <p:nvSpPr>
          <p:cNvPr id="4" name="Přímá spojnice 3"/>
          <p:cNvSpPr/>
          <p:nvPr/>
        </p:nvSpPr>
        <p:spPr>
          <a:xfrm>
            <a:off x="3311999" y="4140000"/>
            <a:ext cx="5616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Přímá spojnice 4"/>
          <p:cNvSpPr/>
          <p:nvPr/>
        </p:nvSpPr>
        <p:spPr>
          <a:xfrm flipH="1">
            <a:off x="3311999" y="5472000"/>
            <a:ext cx="5544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 build="p"/>
      <p:bldP spid="3" grpId="2" build="p"/>
      <p:bldP spid="3" grpId="3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A TEĎ SI TROCHU POCVIČÍME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75532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 sz="2600"/>
              <a:t>3 m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2600">
                <a:ea typeface="Tahoma" pitchFamily="34"/>
                <a:cs typeface="Tahoma" pitchFamily="34"/>
              </a:rPr>
              <a:t> =              dm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³                 3,4 m³ =              dm³</a:t>
            </a:r>
          </a:p>
          <a:p>
            <a:pPr lvl="0">
              <a:buNone/>
            </a:pPr>
            <a:endParaRPr lang="cs-CZ" sz="2600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12 dm³ =         cm³                 8,5 dm³ =            cm³</a:t>
            </a:r>
          </a:p>
          <a:p>
            <a:pPr lvl="0">
              <a:buNone/>
            </a:pPr>
            <a:endParaRPr lang="cs-CZ" sz="2600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4,6 cm³ =        mm³               0,52 cm³ =           mm³</a:t>
            </a:r>
          </a:p>
          <a:p>
            <a:pPr lvl="0">
              <a:buNone/>
            </a:pPr>
            <a:endParaRPr lang="cs-CZ" sz="2600">
              <a:latin typeface="Tahoma" pitchFamily="32"/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3 dm³ =           m³                  240 dm³ =             m³</a:t>
            </a:r>
          </a:p>
          <a:p>
            <a:pPr lvl="0">
              <a:buNone/>
            </a:pPr>
            <a:endParaRPr lang="cs-CZ" sz="2600">
              <a:latin typeface="Tahoma" pitchFamily="32"/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640 cm³ =        dm³                5cm³ =                dm³</a:t>
            </a:r>
          </a:p>
          <a:p>
            <a:pPr lvl="0">
              <a:buNone/>
            </a:pPr>
            <a:endParaRPr lang="cs-CZ" sz="2600">
              <a:latin typeface="Tahoma" pitchFamily="32"/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1 234 mm³ =           cm³          56 mm³ =           cm³  </a:t>
            </a:r>
            <a:r>
              <a:rPr lang="cs-CZ" sz="2600">
                <a:ea typeface="Tahoma" pitchFamily="34"/>
                <a:cs typeface="Tahoma" pitchFamily="34"/>
              </a:rPr>
              <a:t>          </a:t>
            </a:r>
          </a:p>
          <a:p>
            <a:pPr lvl="0">
              <a:buNone/>
            </a:pPr>
            <a:endParaRPr lang="cs-CZ" sz="2600">
              <a:ea typeface="Tahoma" pitchFamily="34"/>
              <a:cs typeface="Tahoma" pitchFamily="34"/>
            </a:endParaRP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1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A TEĎ SI TROCHU POCVIČÍME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75820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 sz="2600"/>
              <a:t>3 m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2600">
                <a:ea typeface="Tahoma" pitchFamily="34"/>
                <a:cs typeface="Tahoma" pitchFamily="34"/>
              </a:rPr>
              <a:t> =  </a:t>
            </a:r>
            <a:r>
              <a:rPr lang="cs-CZ" sz="2600">
                <a:solidFill>
                  <a:srgbClr val="94006B"/>
                </a:solidFill>
                <a:ea typeface="Tahoma" pitchFamily="34"/>
                <a:cs typeface="Tahoma" pitchFamily="34"/>
              </a:rPr>
              <a:t>3 000 </a:t>
            </a:r>
            <a:r>
              <a:rPr lang="cs-CZ" sz="2600">
                <a:ea typeface="Tahoma" pitchFamily="34"/>
                <a:cs typeface="Tahoma" pitchFamily="34"/>
              </a:rPr>
              <a:t>dm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³               3,4 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3 400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dm³</a:t>
            </a:r>
          </a:p>
          <a:p>
            <a:pPr lvl="0">
              <a:buNone/>
            </a:pPr>
            <a:endParaRPr lang="cs-CZ" sz="2600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12 dm³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12 000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cm³          8,5 dm³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8 500 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cm³</a:t>
            </a:r>
          </a:p>
          <a:p>
            <a:pPr lvl="0">
              <a:buNone/>
            </a:pPr>
            <a:endParaRPr lang="cs-CZ" sz="2600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4,6 cm³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4 600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mm³          0,52 cm³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520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mm³</a:t>
            </a:r>
          </a:p>
          <a:p>
            <a:pPr lvl="0">
              <a:buNone/>
            </a:pPr>
            <a:endParaRPr lang="cs-CZ" sz="2600">
              <a:latin typeface="Tahoma" pitchFamily="32"/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3 dm³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0,003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m³                240 dm³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0,24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m³</a:t>
            </a:r>
          </a:p>
          <a:p>
            <a:pPr lvl="0">
              <a:buNone/>
            </a:pPr>
            <a:endParaRPr lang="cs-CZ" sz="2600">
              <a:latin typeface="Tahoma" pitchFamily="32"/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640 cm³ =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0,64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dm³              5cm³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0,005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dm³</a:t>
            </a:r>
          </a:p>
          <a:p>
            <a:pPr lvl="0">
              <a:buNone/>
            </a:pPr>
            <a:endParaRPr lang="cs-CZ" sz="2600">
              <a:latin typeface="Tahoma" pitchFamily="32"/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1 234 mm³ = 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1,234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cm³        56 mm³ =</a:t>
            </a:r>
            <a:r>
              <a:rPr lang="cs-CZ" sz="2600">
                <a:solidFill>
                  <a:srgbClr val="94006B"/>
                </a:solidFill>
                <a:latin typeface="Tahoma" pitchFamily="32"/>
                <a:ea typeface="Tahoma" pitchFamily="34"/>
                <a:cs typeface="Tahoma" pitchFamily="34"/>
              </a:rPr>
              <a:t>0,056</a:t>
            </a:r>
            <a:r>
              <a:rPr lang="cs-CZ" sz="2600">
                <a:latin typeface="Tahoma" pitchFamily="32"/>
                <a:ea typeface="Tahoma" pitchFamily="34"/>
                <a:cs typeface="Tahoma" pitchFamily="34"/>
              </a:rPr>
              <a:t> cm³  </a:t>
            </a:r>
            <a:r>
              <a:rPr lang="cs-CZ" sz="2600">
                <a:ea typeface="Tahoma" pitchFamily="34"/>
                <a:cs typeface="Tahoma" pitchFamily="34"/>
              </a:rPr>
              <a:t>          </a:t>
            </a:r>
          </a:p>
          <a:p>
            <a:pPr lvl="0">
              <a:buNone/>
            </a:pPr>
            <a:endParaRPr lang="cs-CZ" sz="2600">
              <a:ea typeface="Tahoma" pitchFamily="34"/>
              <a:cs typeface="Tahoma" pitchFamily="34"/>
            </a:endParaRP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1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197</Words>
  <Application>Microsoft Office PowerPoint</Application>
  <PresentationFormat>Vlastní</PresentationFormat>
  <Paragraphs>68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Výchozí</vt:lpstr>
      <vt:lpstr>lyt-cool</vt:lpstr>
      <vt:lpstr>Jednotky objemu 1</vt:lpstr>
      <vt:lpstr>Opakování – jednotky délky</vt:lpstr>
      <vt:lpstr>Převody jednotek délky</vt:lpstr>
      <vt:lpstr>Převody jednotek objemu</vt:lpstr>
      <vt:lpstr>A TEĎ SI TROCHU POCVIČÍME</vt:lpstr>
      <vt:lpstr>A TEĎ SI TROCHU POCVIČÍME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Jednotky objemu 1</dc:title>
  <dc:creator>Uzivatel</dc:creator>
  <cp:lastModifiedBy>Klanova</cp:lastModifiedBy>
  <cp:revision>4</cp:revision>
  <dcterms:created xsi:type="dcterms:W3CDTF">2013-05-26T15:29:35Z</dcterms:created>
  <dcterms:modified xsi:type="dcterms:W3CDTF">2013-11-15T12:13:13Z</dcterms:modified>
</cp:coreProperties>
</file>